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836" r:id="rId2"/>
    <p:sldId id="936" r:id="rId3"/>
    <p:sldId id="934" r:id="rId4"/>
    <p:sldId id="935" r:id="rId5"/>
    <p:sldId id="941" r:id="rId6"/>
    <p:sldId id="937" r:id="rId7"/>
    <p:sldId id="938" r:id="rId8"/>
    <p:sldId id="939" r:id="rId9"/>
    <p:sldId id="940" r:id="rId10"/>
    <p:sldId id="942" r:id="rId11"/>
    <p:sldId id="943" r:id="rId12"/>
    <p:sldId id="944" r:id="rId13"/>
    <p:sldId id="945" r:id="rId14"/>
    <p:sldId id="946" r:id="rId15"/>
    <p:sldId id="947" r:id="rId16"/>
    <p:sldId id="948" r:id="rId17"/>
    <p:sldId id="780" r:id="rId18"/>
    <p:sldId id="932" r:id="rId19"/>
    <p:sldId id="933" r:id="rId20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808000"/>
    <a:srgbClr val="8A0038"/>
    <a:srgbClr val="996600"/>
    <a:srgbClr val="FF9900"/>
    <a:srgbClr val="060403"/>
    <a:srgbClr val="1C3B1C"/>
    <a:srgbClr val="474A8F"/>
    <a:srgbClr val="006600"/>
    <a:srgbClr val="800000"/>
    <a:srgbClr val="EF5BC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90" autoAdjust="0"/>
    <p:restoredTop sz="94660"/>
  </p:normalViewPr>
  <p:slideViewPr>
    <p:cSldViewPr>
      <p:cViewPr>
        <p:scale>
          <a:sx n="75" d="100"/>
          <a:sy n="75" d="100"/>
        </p:scale>
        <p:origin x="-1932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4014" y="-114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551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551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551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71BAAF6-5509-4FC7-B3AD-12461287A9B6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it-IT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it-IT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74B6D6B6-0393-47AC-A95C-F3111B074B12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D6B6-0393-47AC-A95C-F3111B074B12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31DCD-F343-410B-ABD2-BD9CF8E87AB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random/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97108-F090-4950-B8E1-C3B3D09F405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random/>
    <p:sndAc>
      <p:endSnd/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3783F-C4B9-4BD0-AFA2-D4405787B57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random/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22666-41B7-4B31-A317-E51E42F93A9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random/>
    <p:sndAc>
      <p:endSnd/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55D4E4-5DCF-425B-9F7F-C2F5C8EF733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random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05E71-1AF5-419B-90C2-8EAB0C1B9E2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random/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6ED34-28E8-4F92-B6C3-500E7DB1E5E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random/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D4058-6665-4A0D-8EB0-5E56C4E52F6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random/>
    <p:sndAc>
      <p:endSnd/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0A4EB-822D-4B61-AC53-189F84698D5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random/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0A811-C17C-4F77-925E-53D1656CE59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random/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49AEF-136F-481E-8A16-F13E329EE1E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random/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1E68F78-D3B8-48ED-A86F-F93AB2507D2A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gif"/><Relationship Id="rId18" Type="http://schemas.openxmlformats.org/officeDocument/2006/relationships/image" Target="../media/image35.gif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17" Type="http://schemas.openxmlformats.org/officeDocument/2006/relationships/image" Target="../media/image34.gif"/><Relationship Id="rId2" Type="http://schemas.openxmlformats.org/officeDocument/2006/relationships/image" Target="../media/image19.png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image" Target="../media/image22.png"/><Relationship Id="rId15" Type="http://schemas.openxmlformats.org/officeDocument/2006/relationships/image" Target="../media/image32.gif"/><Relationship Id="rId10" Type="http://schemas.openxmlformats.org/officeDocument/2006/relationships/image" Target="../media/image27.png"/><Relationship Id="rId19" Type="http://schemas.openxmlformats.org/officeDocument/2006/relationships/image" Target="../media/image36.gif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9737" cy="520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4599" name="Text Box 7"/>
          <p:cNvSpPr txBox="1">
            <a:spLocks noChangeArrowheads="1"/>
          </p:cNvSpPr>
          <p:nvPr/>
        </p:nvSpPr>
        <p:spPr bwMode="auto">
          <a:xfrm>
            <a:off x="0" y="5429264"/>
            <a:ext cx="9144000" cy="1215717"/>
          </a:xfrm>
          <a:prstGeom prst="rect">
            <a:avLst/>
          </a:prstGeom>
          <a:solidFill>
            <a:srgbClr val="FF9900">
              <a:alpha val="5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  <a:latin typeface="Century Gothic" pitchFamily="34" charset="0"/>
              </a:rPr>
              <a:t>ECOPSICOLOGIA &amp; NUOVI </a:t>
            </a:r>
            <a:r>
              <a:rPr lang="it-IT" sz="3000" b="1" dirty="0" smtClean="0">
                <a:solidFill>
                  <a:schemeClr val="bg1"/>
                </a:solidFill>
                <a:latin typeface="Century Gothic" pitchFamily="34" charset="0"/>
              </a:rPr>
              <a:t>SCIAMANESIMI</a:t>
            </a:r>
            <a:endParaRPr lang="it-IT" sz="3000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it-IT" sz="3200" i="1" dirty="0" smtClean="0">
                <a:solidFill>
                  <a:schemeClr val="bg1"/>
                </a:solidFill>
                <a:latin typeface="Century Gothic" pitchFamily="34" charset="0"/>
              </a:rPr>
              <a:t>♦ </a:t>
            </a:r>
            <a:r>
              <a:rPr lang="it-IT" dirty="0" smtClean="0">
                <a:solidFill>
                  <a:schemeClr val="bg1"/>
                </a:solidFill>
                <a:latin typeface="Century Gothic" pitchFamily="34" charset="0"/>
              </a:rPr>
              <a:t>ABC della creazione di </a:t>
            </a:r>
            <a:r>
              <a:rPr lang="it-IT" dirty="0" smtClean="0">
                <a:solidFill>
                  <a:schemeClr val="bg1"/>
                </a:solidFill>
                <a:latin typeface="Century Gothic" pitchFamily="34" charset="0"/>
              </a:rPr>
              <a:t>rituali </a:t>
            </a:r>
            <a:r>
              <a:rPr lang="it-IT" sz="3200" i="1" dirty="0" smtClean="0">
                <a:solidFill>
                  <a:schemeClr val="bg1"/>
                </a:solidFill>
                <a:latin typeface="Century Gothic" pitchFamily="34" charset="0"/>
              </a:rPr>
              <a:t>♦</a:t>
            </a:r>
            <a:endParaRPr lang="it-IT" sz="3200" i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0" name="Immagine 9" descr="Ecopsiche - logo Negativo_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64" y="428604"/>
            <a:ext cx="2428892" cy="1222543"/>
          </a:xfrm>
          <a:prstGeom prst="rect">
            <a:avLst/>
          </a:prstGeom>
        </p:spPr>
      </p:pic>
      <p:pic>
        <p:nvPicPr>
          <p:cNvPr id="12" name="Immagine 11" descr="IES_Societa_Internazionale_di_Ecopsicologia_ITA___.png"/>
          <p:cNvPicPr>
            <a:picLocks noChangeAspect="1"/>
          </p:cNvPicPr>
          <p:nvPr/>
        </p:nvPicPr>
        <p:blipFill>
          <a:blip r:embed="rId4" cstate="print"/>
          <a:srcRect r="47892"/>
          <a:stretch>
            <a:fillRect/>
          </a:stretch>
        </p:blipFill>
        <p:spPr>
          <a:xfrm>
            <a:off x="285720" y="428604"/>
            <a:ext cx="2143140" cy="1123494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49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59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7098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500034" y="571480"/>
            <a:ext cx="2122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Definire l’obiettivo</a:t>
            </a:r>
            <a:endParaRPr lang="it-IT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random/>
    <p:sndAc>
      <p:endSnd/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2571744"/>
            <a:ext cx="2571736" cy="197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8" name="Picture 10" descr="Vaso Ciotola CEFEO Polietilen + Misure/Colori - arredogiardini.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143512"/>
            <a:ext cx="2357410" cy="2357410"/>
          </a:xfrm>
          <a:prstGeom prst="rect">
            <a:avLst/>
          </a:prstGeom>
          <a:noFill/>
        </p:spPr>
      </p:pic>
      <p:pic>
        <p:nvPicPr>
          <p:cNvPr id="48144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945196"/>
            <a:ext cx="2456420" cy="191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47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14290"/>
            <a:ext cx="2928958" cy="204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48" name="Picture 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18258" y="142852"/>
            <a:ext cx="2725742" cy="276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49" name="Picture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34225" y="4957763"/>
            <a:ext cx="200977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50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100" y="2928934"/>
            <a:ext cx="2406683" cy="180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51" name="Picture 2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929066"/>
            <a:ext cx="1569784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55" name="Picture 27" descr="non tutte le idee nascono con il buco... - LIVE Intangible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14744" y="3000372"/>
            <a:ext cx="1765239" cy="1175240"/>
          </a:xfrm>
          <a:prstGeom prst="rect">
            <a:avLst/>
          </a:prstGeom>
          <a:noFill/>
        </p:spPr>
      </p:pic>
      <p:pic>
        <p:nvPicPr>
          <p:cNvPr id="23" name="Immagine 22" descr="Immagine37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3306" y="3476625"/>
            <a:ext cx="1314450" cy="3381375"/>
          </a:xfrm>
          <a:prstGeom prst="rect">
            <a:avLst/>
          </a:prstGeom>
        </p:spPr>
      </p:pic>
      <p:pic>
        <p:nvPicPr>
          <p:cNvPr id="48133" name="Picture 5" descr="Percussion Plus - Cimbali tibetani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57752" y="1000108"/>
            <a:ext cx="1652569" cy="1766160"/>
          </a:xfrm>
          <a:prstGeom prst="rect">
            <a:avLst/>
          </a:prstGeom>
          <a:noFill/>
        </p:spPr>
      </p:pic>
      <p:pic>
        <p:nvPicPr>
          <p:cNvPr id="24" name="Immagine 23" descr="Immagine38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14678" y="357166"/>
            <a:ext cx="2619375" cy="1743075"/>
          </a:xfrm>
          <a:prstGeom prst="rect">
            <a:avLst/>
          </a:prstGeom>
        </p:spPr>
      </p:pic>
      <p:pic>
        <p:nvPicPr>
          <p:cNvPr id="25" name="Immagine 24" descr="Immagine39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00760" y="2428868"/>
            <a:ext cx="2358876" cy="1562100"/>
          </a:xfrm>
          <a:prstGeom prst="rect">
            <a:avLst/>
          </a:prstGeom>
        </p:spPr>
      </p:pic>
      <p:pic>
        <p:nvPicPr>
          <p:cNvPr id="26" name="Immagine 25" descr="Immagine40.gi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28794" y="4714884"/>
            <a:ext cx="1852478" cy="1365969"/>
          </a:xfrm>
          <a:prstGeom prst="rect">
            <a:avLst/>
          </a:prstGeom>
        </p:spPr>
      </p:pic>
      <p:pic>
        <p:nvPicPr>
          <p:cNvPr id="27" name="Immagine 26" descr="Immagine41.gi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9256" y="3429000"/>
            <a:ext cx="1419225" cy="2105025"/>
          </a:xfrm>
          <a:prstGeom prst="rect">
            <a:avLst/>
          </a:prstGeom>
        </p:spPr>
      </p:pic>
      <p:pic>
        <p:nvPicPr>
          <p:cNvPr id="28" name="Immagine 27" descr="Immagine42.gi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1357298"/>
            <a:ext cx="1063672" cy="2814640"/>
          </a:xfrm>
          <a:prstGeom prst="rect">
            <a:avLst/>
          </a:prstGeom>
        </p:spPr>
      </p:pic>
      <p:pic>
        <p:nvPicPr>
          <p:cNvPr id="30" name="Immagine 29" descr="Immagine45.gi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9541" y="4643446"/>
            <a:ext cx="1414459" cy="851490"/>
          </a:xfrm>
          <a:prstGeom prst="rect">
            <a:avLst/>
          </a:prstGeom>
        </p:spPr>
      </p:pic>
      <p:pic>
        <p:nvPicPr>
          <p:cNvPr id="32" name="Immagine 31" descr="Immagine49.gif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00232" y="1643050"/>
            <a:ext cx="2095500" cy="17907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00100" y="428604"/>
            <a:ext cx="3639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Scegliere gli elementi del rituale</a:t>
            </a:r>
            <a:endParaRPr lang="it-IT" sz="2000" dirty="0" smtClean="0">
              <a:solidFill>
                <a:srgbClr val="8A0038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random/>
    <p:sndAc>
      <p:endSnd/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6700"/>
            <a:ext cx="97536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8728" cy="519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785786" y="5643578"/>
            <a:ext cx="7350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“Effetto </a:t>
            </a: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Maharishi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” - 1983</a:t>
            </a:r>
          </a:p>
          <a:p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7000 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meditanti nella città di </a:t>
            </a: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Fairfield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nello </a:t>
            </a: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Iowa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per una settimana</a:t>
            </a:r>
            <a:endParaRPr lang="it-IT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random/>
    <p:sndAc>
      <p:endSnd/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3892" y="0"/>
            <a:ext cx="10312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1157283" cy="115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1500166" y="5929330"/>
            <a:ext cx="7432035" cy="769441"/>
          </a:xfrm>
          <a:prstGeom prst="rect">
            <a:avLst/>
          </a:prstGeom>
          <a:solidFill>
            <a:srgbClr val="002060">
              <a:alpha val="49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200" b="1" i="1" spc="-4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1. Respiro    2. Corpo     3. Cuore     4. Mente     5. Centro: </a:t>
            </a:r>
            <a:br>
              <a:rPr lang="it-IT" sz="2200" b="1" i="1" spc="-4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it-IT" sz="2200" b="1" i="1" spc="-4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Quale qualità a me necessaria sta emergendo in questo periodo?</a:t>
            </a:r>
            <a:endParaRPr lang="it-IT" sz="2200" b="1" i="1" spc="-4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857488" y="714356"/>
            <a:ext cx="3604385" cy="430887"/>
          </a:xfrm>
          <a:prstGeom prst="rect">
            <a:avLst/>
          </a:prstGeom>
          <a:solidFill>
            <a:srgbClr val="002060">
              <a:alpha val="49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200" b="1" i="1" spc="-4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CENTRATURA = MINDFULNESS</a:t>
            </a:r>
          </a:p>
        </p:txBody>
      </p:sp>
    </p:spTree>
  </p:cSld>
  <p:clrMapOvr>
    <a:masterClrMapping/>
  </p:clrMapOvr>
  <p:transition advClick="0">
    <p:random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09447" y="0"/>
            <a:ext cx="1034388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1157283" cy="115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0" y="5429264"/>
            <a:ext cx="9144000" cy="1107996"/>
          </a:xfrm>
          <a:prstGeom prst="rect">
            <a:avLst/>
          </a:prstGeom>
          <a:solidFill>
            <a:srgbClr val="92D050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b="1" i="1" spc="-4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Costruisco e sperimento un rituale </a:t>
            </a:r>
          </a:p>
          <a:p>
            <a:pPr algn="ctr"/>
            <a:r>
              <a:rPr lang="it-IT" sz="2200" b="1" i="1" spc="-4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per consolidare  questa qualità emergente </a:t>
            </a:r>
            <a:br>
              <a:rPr lang="it-IT" sz="2200" b="1" i="1" spc="-4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it-IT" sz="2200" b="1" i="1" spc="-4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 permetterle di essere attiva nella mia quotidianità</a:t>
            </a:r>
            <a:endParaRPr lang="it-IT" sz="2200" b="1" i="1" spc="-4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857488" y="714356"/>
            <a:ext cx="3191579" cy="430887"/>
          </a:xfrm>
          <a:prstGeom prst="rect">
            <a:avLst/>
          </a:prstGeom>
          <a:solidFill>
            <a:srgbClr val="002060">
              <a:alpha val="49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200" b="1" i="1" spc="-4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Allenamento in autonomia</a:t>
            </a:r>
            <a:endParaRPr lang="it-IT" sz="2200" b="1" i="1" spc="-4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advClick="0">
    <p:random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https://lh3.googleusercontent.com/iM6FlgH2mmnK8GhuTEJngnmi0OXdcCDNShRcpPK9xaQZz03QrxJcooH8ZbFE-FCWcghGoDBbsncH8zJS5BmFBsr_Z73jlVP1z8Zs5BjH89Rgg50jpMLBXHqgGG4niLwdKBPhZX89qfPFRHA1DPhMZ9M5U8l_CWFP9GyOJ5GVr1TEXdjLahlVtVSChk1u9sqVwxRY0IEUFzwHdWG4AuPVPyWdfmPcATj1XaTLowaRznF6SErfvkGCJ1LTQ7JB7qBuOga1ROGfDkusb3eY3k35SYY0lP1QlvMfxsG0J11VLKAzJkvjLRFoAT7CH9-KzJGIPXnjZAzpA2CPZDzm-YljKoznd0MKVZr4nqqBd3Qpx0xLnd5pYuozaCmQQzgSXOc07JPwI__OCIfIes3GN3cLkzgt3VyI6_t-a_AbBdcD2oSbTcOt9_rSS2qTxoUjdk9B0vW7rOK71VR1YtJC3YGH7l6poFXffUn8xcUDnaAoJQLOQAJeIU4b33zf9xtvyckk7rAdHCPAQSP2TKzoSoV5e3zTWjlF2GyL0ABXcoVatjPnOFVluVF-QC-a-51qwQU0hG59RMgdvO4UdKMOMMPwiH3Y2HF5UY5SMK7W0g_0uBIGH2PdhnHWdqVmNi3pj25mU_sv8ouVkjnURadAK96k09Gx_2ZFeKJ4PBGjWwVVFqzIG99Rh1pNJyTAaQ-kVdM=w1214-h910-no?authuser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98" y="-371101"/>
            <a:ext cx="9644098" cy="7229102"/>
          </a:xfrm>
          <a:prstGeom prst="rect">
            <a:avLst/>
          </a:prstGeom>
          <a:noFill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1157283" cy="115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1571604" y="214290"/>
            <a:ext cx="7215238" cy="6063198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lvl="1"/>
            <a:r>
              <a:rPr lang="it-IT" sz="2800" b="1" dirty="0" smtClean="0">
                <a:latin typeface="Calibri" pitchFamily="34" charset="0"/>
                <a:cs typeface="Calibri" pitchFamily="34" charset="0"/>
              </a:rPr>
              <a:t>Costruisci il tuo rituale</a:t>
            </a:r>
          </a:p>
          <a:p>
            <a:endParaRPr lang="it-IT" sz="2000" dirty="0" smtClean="0">
              <a:latin typeface="Calibri" pitchFamily="34" charset="0"/>
              <a:cs typeface="Calibri" pitchFamily="34" charset="0"/>
            </a:endParaRPr>
          </a:p>
          <a:p>
            <a:r>
              <a:rPr lang="it-IT" sz="2000" dirty="0" smtClean="0">
                <a:latin typeface="Calibri" pitchFamily="34" charset="0"/>
                <a:cs typeface="Calibri" pitchFamily="34" charset="0"/>
              </a:rPr>
              <a:t>1.     </a:t>
            </a:r>
            <a:r>
              <a:rPr lang="it-IT" sz="2000" b="1" dirty="0" smtClean="0">
                <a:latin typeface="Calibri" pitchFamily="34" charset="0"/>
                <a:cs typeface="Calibri" pitchFamily="34" charset="0"/>
              </a:rPr>
              <a:t>Obiettivo</a:t>
            </a:r>
          </a:p>
          <a:p>
            <a:r>
              <a:rPr lang="it-IT" sz="2000" dirty="0" smtClean="0">
                <a:latin typeface="Calibri" pitchFamily="34" charset="0"/>
                <a:cs typeface="Calibri" pitchFamily="34" charset="0"/>
              </a:rPr>
              <a:t>        Definisci </a:t>
            </a:r>
            <a:r>
              <a:rPr lang="it-IT" sz="2000" dirty="0" smtClean="0">
                <a:latin typeface="Calibri" pitchFamily="34" charset="0"/>
                <a:cs typeface="Calibri" pitchFamily="34" charset="0"/>
              </a:rPr>
              <a:t>l’obiettivo per il quale scegli di attuare questo rituale</a:t>
            </a:r>
            <a:r>
              <a:rPr lang="it-IT" sz="2000" dirty="0" smtClean="0">
                <a:latin typeface="Calibri" pitchFamily="34" charset="0"/>
                <a:cs typeface="Calibri" pitchFamily="34" charset="0"/>
              </a:rPr>
              <a:t>.</a:t>
            </a:r>
            <a:br>
              <a:rPr lang="it-IT" sz="2000" dirty="0" smtClean="0">
                <a:latin typeface="Calibri" pitchFamily="34" charset="0"/>
                <a:cs typeface="Calibri" pitchFamily="34" charset="0"/>
              </a:rPr>
            </a:br>
            <a:endParaRPr lang="it-IT" sz="20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AutoNum type="arabicPeriod" startAt="2"/>
            </a:pPr>
            <a:r>
              <a:rPr lang="it-IT" sz="2000" b="1" dirty="0" smtClean="0">
                <a:latin typeface="Calibri" pitchFamily="34" charset="0"/>
                <a:cs typeface="Calibri" pitchFamily="34" charset="0"/>
              </a:rPr>
              <a:t>Copione </a:t>
            </a:r>
            <a:r>
              <a:rPr lang="it-IT" sz="20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it-IT" sz="2000" b="1" dirty="0" smtClean="0">
                <a:latin typeface="Calibri" pitchFamily="34" charset="0"/>
                <a:cs typeface="Calibri" pitchFamily="34" charset="0"/>
              </a:rPr>
            </a:br>
            <a:r>
              <a:rPr lang="it-IT" sz="2000" dirty="0" smtClean="0">
                <a:latin typeface="Calibri" pitchFamily="34" charset="0"/>
                <a:cs typeface="Calibri" pitchFamily="34" charset="0"/>
              </a:rPr>
              <a:t>Scrivi </a:t>
            </a:r>
            <a:r>
              <a:rPr lang="it-IT" sz="2000" dirty="0" smtClean="0">
                <a:latin typeface="Calibri" pitchFamily="34" charset="0"/>
                <a:cs typeface="Calibri" pitchFamily="34" charset="0"/>
              </a:rPr>
              <a:t>sulla tua agenda, o su un quaderno appositamente scelto, </a:t>
            </a:r>
            <a:br>
              <a:rPr lang="it-IT" sz="2000" dirty="0" smtClean="0">
                <a:latin typeface="Calibri" pitchFamily="34" charset="0"/>
                <a:cs typeface="Calibri" pitchFamily="34" charset="0"/>
              </a:rPr>
            </a:br>
            <a:r>
              <a:rPr lang="it-IT" sz="2000" dirty="0" smtClean="0">
                <a:latin typeface="Calibri" pitchFamily="34" charset="0"/>
                <a:cs typeface="Calibri" pitchFamily="34" charset="0"/>
              </a:rPr>
              <a:t>come si svolge il tuo rituale, dettagliando tempi e modi</a:t>
            </a:r>
            <a:r>
              <a:rPr lang="it-IT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457200" indent="-457200">
              <a:buAutoNum type="arabicPeriod" startAt="2"/>
            </a:pPr>
            <a:endParaRPr lang="it-IT" sz="20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AutoNum type="arabicPeriod" startAt="2"/>
            </a:pPr>
            <a:r>
              <a:rPr lang="it-IT" sz="2000" b="1" dirty="0" smtClean="0">
                <a:latin typeface="Calibri" pitchFamily="34" charset="0"/>
                <a:cs typeface="Calibri" pitchFamily="34" charset="0"/>
              </a:rPr>
              <a:t>Esecuzione</a:t>
            </a:r>
            <a:endParaRPr lang="it-IT" sz="2000" dirty="0" smtClean="0">
              <a:latin typeface="Calibri" pitchFamily="34" charset="0"/>
              <a:cs typeface="Calibri" pitchFamily="34" charset="0"/>
            </a:endParaRPr>
          </a:p>
          <a:p>
            <a:pPr marL="914400" lvl="1" indent="-457200"/>
            <a:r>
              <a:rPr lang="it-IT" sz="2000" dirty="0" smtClean="0">
                <a:latin typeface="Calibri" pitchFamily="34" charset="0"/>
                <a:cs typeface="Calibri" pitchFamily="34" charset="0"/>
              </a:rPr>
              <a:t>Metti il rituale in atto con il ritmo scelto. </a:t>
            </a:r>
            <a:r>
              <a:rPr lang="it-IT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it-IT" sz="2000" dirty="0" smtClean="0">
                <a:latin typeface="Calibri" pitchFamily="34" charset="0"/>
                <a:cs typeface="Calibri" pitchFamily="34" charset="0"/>
              </a:rPr>
            </a:br>
            <a:endParaRPr lang="it-IT" sz="20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 startAt="2"/>
            </a:pPr>
            <a:r>
              <a:rPr lang="it-IT" sz="2000" b="1" dirty="0" smtClean="0">
                <a:latin typeface="Calibri" pitchFamily="34" charset="0"/>
                <a:cs typeface="Calibri" pitchFamily="34" charset="0"/>
              </a:rPr>
              <a:t>Effetti</a:t>
            </a:r>
            <a:r>
              <a:rPr lang="it-IT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it-IT" sz="2000" dirty="0" smtClean="0">
                <a:latin typeface="Calibri" pitchFamily="34" charset="0"/>
                <a:cs typeface="Calibri" pitchFamily="34" charset="0"/>
              </a:rPr>
            </a:br>
            <a:r>
              <a:rPr lang="it-IT" sz="2000" dirty="0" smtClean="0">
                <a:latin typeface="Calibri" pitchFamily="34" charset="0"/>
                <a:cs typeface="Calibri" pitchFamily="34" charset="0"/>
              </a:rPr>
              <a:t>Prendi nota, a cadenza regolare, quali effetti positivi hai riscontrato e come l’obiettivo desiderato si sta concretizzando</a:t>
            </a:r>
            <a:r>
              <a:rPr lang="it-IT" sz="2000" dirty="0" smtClean="0">
                <a:latin typeface="Calibri" pitchFamily="34" charset="0"/>
                <a:cs typeface="Calibri" pitchFamily="34" charset="0"/>
              </a:rPr>
              <a:t>.</a:t>
            </a:r>
            <a:br>
              <a:rPr lang="it-IT" sz="2000" dirty="0" smtClean="0">
                <a:latin typeface="Calibri" pitchFamily="34" charset="0"/>
                <a:cs typeface="Calibri" pitchFamily="34" charset="0"/>
              </a:rPr>
            </a:br>
            <a:endParaRPr lang="it-IT" sz="20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AutoNum type="arabicPeriod" startAt="2"/>
            </a:pPr>
            <a:r>
              <a:rPr lang="it-IT" sz="2000" b="1" dirty="0" smtClean="0">
                <a:latin typeface="Calibri" pitchFamily="34" charset="0"/>
                <a:cs typeface="Calibri" pitchFamily="34" charset="0"/>
              </a:rPr>
              <a:t>Ottimizzazione </a:t>
            </a:r>
            <a:br>
              <a:rPr lang="it-IT" sz="2000" b="1" dirty="0" smtClean="0">
                <a:latin typeface="Calibri" pitchFamily="34" charset="0"/>
                <a:cs typeface="Calibri" pitchFamily="34" charset="0"/>
              </a:rPr>
            </a:br>
            <a:r>
              <a:rPr lang="it-IT" sz="2000" dirty="0" smtClean="0">
                <a:latin typeface="Calibri" pitchFamily="34" charset="0"/>
                <a:cs typeface="Calibri" pitchFamily="34" charset="0"/>
              </a:rPr>
              <a:t>Se non ha raggiunto i risultati desiderati, o vuoi potenziarne l’effetto, crea un nuovo rituale . </a:t>
            </a:r>
          </a:p>
        </p:txBody>
      </p:sp>
    </p:spTree>
  </p:cSld>
  <p:clrMapOvr>
    <a:masterClrMapping/>
  </p:clrMapOvr>
  <p:transition>
    <p:random/>
    <p:sndAc>
      <p:endSnd/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ebinar_Corso_Sogni_degli_alberi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500694" y="3786190"/>
            <a:ext cx="3373552" cy="1200329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10 </a:t>
            </a:r>
            <a:r>
              <a:rPr lang="it-IT" sz="36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Ottobre 2020 </a:t>
            </a:r>
            <a:endParaRPr lang="it-IT" sz="360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it-IT" sz="36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Ore 9:00 - </a:t>
            </a:r>
            <a:r>
              <a:rPr lang="it-IT" sz="36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12:30</a:t>
            </a:r>
            <a:endParaRPr lang="it-IT" sz="36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random/>
    <p:sndAc>
      <p:endSnd/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7" name="Text Box 3"/>
          <p:cNvSpPr txBox="1">
            <a:spLocks noChangeArrowheads="1"/>
          </p:cNvSpPr>
          <p:nvPr/>
        </p:nvSpPr>
        <p:spPr bwMode="auto">
          <a:xfrm>
            <a:off x="4000496" y="5715016"/>
            <a:ext cx="49704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669900"/>
                </a:solidFill>
                <a:latin typeface="Century Gothic" pitchFamily="34" charset="0"/>
              </a:rPr>
              <a:t>www.ecopsicologia.it</a:t>
            </a:r>
          </a:p>
        </p:txBody>
      </p:sp>
      <p:pic>
        <p:nvPicPr>
          <p:cNvPr id="497668" name="Picture 4" descr="pap_original_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143512"/>
            <a:ext cx="1214446" cy="1295178"/>
          </a:xfrm>
          <a:prstGeom prst="rect">
            <a:avLst/>
          </a:prstGeom>
          <a:noFill/>
        </p:spPr>
      </p:pic>
      <p:pic>
        <p:nvPicPr>
          <p:cNvPr id="5" name="Picture 12" descr="dar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285728"/>
            <a:ext cx="1857356" cy="932640"/>
          </a:xfrm>
          <a:prstGeom prst="rect">
            <a:avLst/>
          </a:prstGeom>
          <a:noFill/>
        </p:spPr>
      </p:pic>
      <p:pic>
        <p:nvPicPr>
          <p:cNvPr id="7" name="Immagine 6" descr="IES_School_ITAL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357166"/>
            <a:ext cx="1416699" cy="894146"/>
          </a:xfrm>
          <a:prstGeom prst="rect">
            <a:avLst/>
          </a:prstGeom>
        </p:spPr>
      </p:pic>
      <p:pic>
        <p:nvPicPr>
          <p:cNvPr id="6" name="Immagine 5" descr="tre_sed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918" y="2214554"/>
            <a:ext cx="5572132" cy="2371635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6"/>
            <a:ext cx="9142300" cy="685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4599" name="Text Box 7"/>
          <p:cNvSpPr txBox="1">
            <a:spLocks noChangeArrowheads="1"/>
          </p:cNvSpPr>
          <p:nvPr/>
        </p:nvSpPr>
        <p:spPr bwMode="auto">
          <a:xfrm>
            <a:off x="0" y="5715016"/>
            <a:ext cx="9144000" cy="553998"/>
          </a:xfrm>
          <a:prstGeom prst="rect">
            <a:avLst/>
          </a:prstGeom>
          <a:solidFill>
            <a:srgbClr val="FF9900">
              <a:alpha val="5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  <a:latin typeface="Century Gothic" pitchFamily="34" charset="0"/>
              </a:rPr>
              <a:t>ECOPSICOLOGIA &amp; </a:t>
            </a:r>
            <a:r>
              <a:rPr lang="it-IT" sz="3000" b="1" smtClean="0">
                <a:solidFill>
                  <a:schemeClr val="bg1"/>
                </a:solidFill>
                <a:latin typeface="Century Gothic" pitchFamily="34" charset="0"/>
              </a:rPr>
              <a:t>NUOVI SCIAMANESIMI</a:t>
            </a:r>
            <a:endParaRPr lang="it-IT" sz="9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0" name="Immagine 9" descr="Ecopsiche - logo Negativo_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57166"/>
            <a:ext cx="2428892" cy="1222543"/>
          </a:xfrm>
          <a:prstGeom prst="rect">
            <a:avLst/>
          </a:prstGeom>
        </p:spPr>
      </p:pic>
      <p:pic>
        <p:nvPicPr>
          <p:cNvPr id="12" name="Immagine 11" descr="IES_Societa_Internazionale_di_Ecopsicologia_ITA___.png"/>
          <p:cNvPicPr>
            <a:picLocks noChangeAspect="1"/>
          </p:cNvPicPr>
          <p:nvPr/>
        </p:nvPicPr>
        <p:blipFill>
          <a:blip r:embed="rId4" cstate="print"/>
          <a:srcRect r="47892"/>
          <a:stretch>
            <a:fillRect/>
          </a:stretch>
        </p:blipFill>
        <p:spPr>
          <a:xfrm>
            <a:off x="6715140" y="285728"/>
            <a:ext cx="2143140" cy="1123494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49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59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  <p:sndAc>
      <p:endSnd/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es.bio/wp-content/uploads/2020/05/Dome-La-Lobera-1-iphone-4529-IES-Congreso-Spain-2019-Julianne-Skai-Arbor-TKAweb-1068x5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5926"/>
            <a:ext cx="10172700" cy="5524500"/>
          </a:xfrm>
          <a:prstGeom prst="rect">
            <a:avLst/>
          </a:prstGeom>
          <a:noFill/>
        </p:spPr>
      </p:pic>
      <p:pic>
        <p:nvPicPr>
          <p:cNvPr id="2052" name="Picture 4" descr="Cartel Congres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4004670" cy="3428999"/>
          </a:xfrm>
          <a:prstGeom prst="rect">
            <a:avLst/>
          </a:prstGeom>
          <a:noFill/>
        </p:spPr>
      </p:pic>
      <p:pic>
        <p:nvPicPr>
          <p:cNvPr id="4" name="Immagine 3" descr="IES_Societa_Internazionale_di_Ecopsicologia_ITA_WHI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142852"/>
            <a:ext cx="4714876" cy="1287929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endSnd/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000628" y="857232"/>
            <a:ext cx="2953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dialogo tra una </a:t>
            </a:r>
            <a:r>
              <a:rPr lang="it-IT" sz="2000" dirty="0" err="1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psicologa…</a:t>
            </a:r>
            <a:endParaRPr lang="it-IT" sz="2000" dirty="0">
              <a:solidFill>
                <a:srgbClr val="8A0038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Immagine 2" descr="dono_di_Anatta_Agiman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2" y="1857372"/>
            <a:ext cx="5000628" cy="5000628"/>
          </a:xfrm>
          <a:prstGeom prst="rect">
            <a:avLst/>
          </a:prstGeom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4730207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1643042" y="5500702"/>
            <a:ext cx="205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… </a:t>
            </a:r>
            <a: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e uno sciamano</a:t>
            </a:r>
            <a:endParaRPr lang="it-IT" sz="2000" dirty="0">
              <a:solidFill>
                <a:srgbClr val="8A0038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random/>
    <p:sndAc>
      <p:endSnd/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-144316" y="-285776"/>
            <a:ext cx="10749968" cy="71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1157283" cy="115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357158" y="5286388"/>
            <a:ext cx="16931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Quali rituali </a:t>
            </a:r>
          </a:p>
          <a:p>
            <a: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ci sono </a:t>
            </a:r>
          </a:p>
          <a:p>
            <a: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nella mia vita?</a:t>
            </a:r>
            <a:endParaRPr lang="it-IT" sz="2000" dirty="0">
              <a:solidFill>
                <a:srgbClr val="8A0038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random/>
    <p:sndAc>
      <p:endSnd/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157283" cy="115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6000760" y="5786454"/>
            <a:ext cx="1603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Quali </a:t>
            </a:r>
          </a:p>
          <a:p>
            <a:pPr lvl="0"/>
            <a: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ho </a:t>
            </a:r>
            <a: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creato io? </a:t>
            </a:r>
            <a:endParaRPr lang="it-IT" sz="2000" dirty="0" smtClean="0">
              <a:solidFill>
                <a:srgbClr val="8A0038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0"/>
            <a:ext cx="5643570" cy="369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1785918" y="1714488"/>
            <a:ext cx="17387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Quali rituali </a:t>
            </a:r>
            <a:b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</a:br>
            <a: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ho acquisito </a:t>
            </a:r>
            <a:b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</a:br>
            <a: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acriticamente?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3000372"/>
            <a:ext cx="5830266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56347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6286512" y="6000768"/>
            <a:ext cx="2388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Rituale  </a:t>
            </a:r>
            <a:r>
              <a:rPr lang="it-IT" sz="2000" dirty="0" smtClean="0">
                <a:solidFill>
                  <a:schemeClr val="bg1"/>
                </a:solidFill>
                <a:latin typeface="Arial"/>
                <a:cs typeface="Arial"/>
              </a:rPr>
              <a:t>≠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Ossessione</a:t>
            </a:r>
            <a:endParaRPr lang="it-IT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random/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76709" y="0"/>
            <a:ext cx="989812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428596" y="1214422"/>
            <a:ext cx="8421921" cy="544764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Calibri" pitchFamily="34" charset="0"/>
                <a:cs typeface="Calibri" pitchFamily="34" charset="0"/>
              </a:rPr>
              <a:t>Le 10 Leggi di Assagioli </a:t>
            </a:r>
          </a:p>
          <a:p>
            <a:endParaRPr lang="it-IT" sz="1200" dirty="0" smtClean="0">
              <a:latin typeface="Calibri" pitchFamily="34" charset="0"/>
              <a:cs typeface="Calibri" pitchFamily="34" charset="0"/>
            </a:endParaRP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° legge: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Le </a:t>
            </a:r>
            <a:r>
              <a:rPr lang="it-IT" sz="1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immagini o figure mentali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e le idee tendono a produrre le </a:t>
            </a:r>
            <a:r>
              <a:rPr lang="it-IT" sz="1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condizioni fisiche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e gli </a:t>
            </a:r>
            <a:r>
              <a:rPr lang="it-IT" sz="1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atti esterni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esse corrispondenti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2° legge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: Gli </a:t>
            </a:r>
            <a:r>
              <a:rPr lang="it-IT" sz="1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atteggiamenti, i movimenti e le azioni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tendono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evocare le immagini e le idee corrispondenti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3° legge: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Le idee e le immagini tendono a suscitare le </a:t>
            </a:r>
            <a:r>
              <a:rPr lang="it-IT" sz="1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emozioni </a:t>
            </a:r>
            <a:r>
              <a:rPr lang="it-IT" sz="1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 </a:t>
            </a:r>
            <a:r>
              <a:rPr lang="it-IT" sz="1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 sentimenti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esse corrispondenti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4° legge: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Le emozioni e le impressioni tendono a suscitare e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intensificare le idee e le immagini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esse corrispondenti o collegate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5° legge: </a:t>
            </a:r>
            <a:r>
              <a:rPr lang="it-IT" sz="1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 bisogni, gli istinti, gli impulsi e i desideri 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tendono a produrre le immagini, le idee e le emozioni corrispondenti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.</a:t>
            </a:r>
            <a:br>
              <a:rPr lang="it-IT" sz="1200" dirty="0" smtClean="0">
                <a:latin typeface="Calibri" pitchFamily="34" charset="0"/>
                <a:cs typeface="Calibri" pitchFamily="34" charset="0"/>
              </a:rPr>
            </a:br>
            <a:r>
              <a:rPr lang="it-IT" sz="1200" dirty="0" smtClean="0">
                <a:latin typeface="Calibri" pitchFamily="34" charset="0"/>
                <a:cs typeface="Calibri" pitchFamily="34" charset="0"/>
              </a:rPr>
              <a:t>                 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Immagini ed idee, a loro volta (secondo la 1° legge)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suggeriscono le azioni corrispondenti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6° legge: L'attenzione, l'interesse, l'affermazione e la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ripetizione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 rafforzano le idee, le immagini 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it-IT" sz="1200" dirty="0" smtClean="0">
                <a:latin typeface="Calibri" pitchFamily="34" charset="0"/>
                <a:cs typeface="Calibri" pitchFamily="34" charset="0"/>
              </a:rPr>
            </a:br>
            <a:r>
              <a:rPr lang="it-IT" sz="1200" dirty="0" smtClean="0">
                <a:latin typeface="Calibri" pitchFamily="34" charset="0"/>
                <a:cs typeface="Calibri" pitchFamily="34" charset="0"/>
              </a:rPr>
              <a:t>                  e 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le formazioni psicologiche su cui si accentrano.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7° legge: </a:t>
            </a:r>
            <a:r>
              <a:rPr lang="it-IT" sz="1200" b="1" dirty="0" smtClean="0">
                <a:latin typeface="Calibri" pitchFamily="34" charset="0"/>
                <a:cs typeface="Calibri" pitchFamily="34" charset="0"/>
              </a:rPr>
              <a:t>La ripetizione degli atti intensifica la tendenza a compierli e rende più facile e migliore la loro esecuzione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it-IT" sz="1200" dirty="0" smtClean="0">
                <a:latin typeface="Calibri" pitchFamily="34" charset="0"/>
                <a:cs typeface="Calibri" pitchFamily="34" charset="0"/>
              </a:rPr>
            </a:br>
            <a:r>
              <a:rPr lang="it-IT" sz="1200" dirty="0" smtClean="0">
                <a:latin typeface="Calibri" pitchFamily="34" charset="0"/>
                <a:cs typeface="Calibri" pitchFamily="34" charset="0"/>
              </a:rPr>
              <a:t>                 fino 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a che si arriva a poterli compiere inconsciamente.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8° legge: Tutte le varie funzioni, e le loro molteplici 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combinazioni, 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mettono in moto la realizzazione 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it-IT" sz="1200" dirty="0" smtClean="0">
                <a:latin typeface="Calibri" pitchFamily="34" charset="0"/>
                <a:cs typeface="Calibri" pitchFamily="34" charset="0"/>
              </a:rPr>
            </a:br>
            <a:r>
              <a:rPr lang="it-IT" sz="1200" dirty="0" smtClean="0">
                <a:latin typeface="Calibri" pitchFamily="34" charset="0"/>
                <a:cs typeface="Calibri" pitchFamily="34" charset="0"/>
              </a:rPr>
              <a:t>                  dei 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loro scopi al di fuori della nostra coscienza, e indipendentemente da, e perfino contro, la nostra volontà.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9° legge: Gli istinti, gli impulsi, i desideri e le emozioni tendono 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esprimersi ed esigono espressione.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it-IT" sz="1200" dirty="0" smtClean="0">
                <a:latin typeface="Calibri" pitchFamily="34" charset="0"/>
                <a:cs typeface="Calibri" pitchFamily="34" charset="0"/>
              </a:rPr>
              <a:t>10° legge: Le energie psichiche si possono esprimere: 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it-IT" sz="1200" dirty="0" smtClean="0">
                <a:latin typeface="Calibri" pitchFamily="34" charset="0"/>
                <a:cs typeface="Calibri" pitchFamily="34" charset="0"/>
              </a:rPr>
            </a:br>
            <a:r>
              <a:rPr lang="it-IT" sz="1200" dirty="0" smtClean="0">
                <a:latin typeface="Calibri" pitchFamily="34" charset="0"/>
                <a:cs typeface="Calibri" pitchFamily="34" charset="0"/>
              </a:rPr>
              <a:t>                    1</a:t>
            </a:r>
            <a:r>
              <a:rPr lang="it-IT" sz="1200" dirty="0" smtClean="0">
                <a:latin typeface="Calibri" pitchFamily="34" charset="0"/>
                <a:cs typeface="Calibri" pitchFamily="34" charset="0"/>
              </a:rPr>
              <a:t>. direttamente (sfogo-catarsi); 2. indirettamente, attraverso un'azione simbolica; 3. con un processo di trasmutazione.</a:t>
            </a:r>
          </a:p>
          <a:p>
            <a:endParaRPr lang="it-IT" dirty="0"/>
          </a:p>
        </p:txBody>
      </p:sp>
    </p:spTree>
  </p:cSld>
  <p:clrMapOvr>
    <a:masterClrMapping/>
  </p:clrMapOvr>
  <p:transition>
    <p:random/>
    <p:sndAc>
      <p:endSnd/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277"/>
            <a:ext cx="11358610" cy="688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714356"/>
            <a:ext cx="2597196" cy="3483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6286512" y="3857628"/>
            <a:ext cx="1438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Ancoraggio!</a:t>
            </a:r>
            <a:endParaRPr lang="it-IT" sz="2000" dirty="0" smtClean="0">
              <a:solidFill>
                <a:srgbClr val="8A0038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random/>
    <p:sndAc>
      <p:endSnd/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14290"/>
            <a:ext cx="5640387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428596" y="5286388"/>
            <a:ext cx="1873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Portare il rituale</a:t>
            </a:r>
            <a:b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</a:br>
            <a: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nel </a:t>
            </a:r>
            <a:r>
              <a:rPr lang="it-IT" sz="2000" dirty="0" err="1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Tonal</a:t>
            </a:r>
            <a:r>
              <a:rPr lang="it-IT" sz="2000" dirty="0" smtClean="0">
                <a:solidFill>
                  <a:srgbClr val="8A0038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it-IT" sz="2000" dirty="0" smtClean="0">
              <a:solidFill>
                <a:srgbClr val="8A0038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random/>
    <p:sndAc>
      <p:endSnd/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18305</TotalTime>
  <Words>164</Words>
  <Application>Microsoft PowerPoint</Application>
  <PresentationFormat>Presentazione su schermo (4:3)</PresentationFormat>
  <Paragraphs>58</Paragraphs>
  <Slides>19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Struttura predefinita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</vt:vector>
  </TitlesOfParts>
  <Company>Studio SHAI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Marcella Danon</dc:creator>
  <cp:lastModifiedBy>Marcella</cp:lastModifiedBy>
  <cp:revision>847</cp:revision>
  <dcterms:created xsi:type="dcterms:W3CDTF">2006-10-26T09:43:39Z</dcterms:created>
  <dcterms:modified xsi:type="dcterms:W3CDTF">2020-10-07T18:43:31Z</dcterms:modified>
</cp:coreProperties>
</file>